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Dosis"/>
      <p:regular r:id="rId20"/>
      <p:bold r:id="rId21"/>
    </p:embeddedFont>
    <p:embeddedFont>
      <p:font typeface="Roboto Black"/>
      <p:bold r:id="rId22"/>
      <p:boldItalic r:id="rId23"/>
    </p:embeddedFont>
    <p:embeddedFont>
      <p:font typeface="Roboto Thin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4AFE80-F656-44B9-8E60-945E6539A593}">
  <a:tblStyle styleId="{EE4AFE80-F656-44B9-8E60-945E6539A59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-regular.fntdata"/><Relationship Id="rId22" Type="http://schemas.openxmlformats.org/officeDocument/2006/relationships/font" Target="fonts/RobotoBlack-bold.fntdata"/><Relationship Id="rId21" Type="http://schemas.openxmlformats.org/officeDocument/2006/relationships/font" Target="fonts/Dosis-bold.fntdata"/><Relationship Id="rId24" Type="http://schemas.openxmlformats.org/officeDocument/2006/relationships/font" Target="fonts/RobotoThin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Thin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4d4aa5e66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e4d4aa5e6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4d4aa5e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e4d4aa5e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4d4aa5e66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e4d4aa5e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4d4aa5e6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e4d4aa5e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4d4aa5e6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e4d4aa5e6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4d4aa5e6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e4d4aa5e6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4d4aa5e6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e4d4aa5e6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9526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69021" y="19831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469011" y="28146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469031" y="4578285"/>
            <a:ext cx="1792609" cy="19645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b="0" i="0" sz="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">
    <p:bg>
      <p:bgPr>
        <a:solidFill>
          <a:srgbClr val="29526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Google Shape;61;p16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" name="Google Shape;62;p16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b="0" i="0" sz="2400" u="none" cap="none" strike="noStrik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Google Shape;63;p1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EBECED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CUSTOM_6">
    <p:bg>
      <p:bgPr>
        <a:solidFill>
          <a:srgbClr val="6AB1D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469021" y="1906900"/>
            <a:ext cx="8171820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469011" y="2738475"/>
            <a:ext cx="8171820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Slide">
  <p:cSld name="CUSTOM_7">
    <p:bg>
      <p:bgPr>
        <a:solidFill>
          <a:srgbClr val="E6E7E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469021" y="1906900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b="0" i="0" sz="10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469011" y="2738475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b="0" i="0" sz="10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 Slide">
  <p:cSld name="CUSTOM_1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469025" y="1767264"/>
            <a:ext cx="7697398" cy="216065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b="0" i="0" lang="en" sz="3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b="0" i="0" lang="en" sz="32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b="0" i="0" sz="3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469031" y="1063194"/>
            <a:ext cx="785826" cy="35498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1">
  <p:cSld name="CUSTOM_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469000" y="2073325"/>
            <a:ext cx="7747596" cy="1660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b="0" i="0" sz="18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Google Shape;75;p2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20"/>
          <p:cNvSpPr/>
          <p:nvPr/>
        </p:nvSpPr>
        <p:spPr>
          <a:xfrm>
            <a:off x="469011" y="519150"/>
            <a:ext cx="8210374" cy="51459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b="0" i="0" sz="24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Google Shape;77;p20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cap="rnd" cmpd="sng" w="9525">
            <a:solidFill>
              <a:srgbClr val="29526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">
  <p:cSld name="CUSTOM_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469025" y="2543425"/>
            <a:ext cx="8210374" cy="2166326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Google Shape;81;p21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2 - Andy">
  <p:cSld name="CUSTOM_8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469031" y="489942"/>
            <a:ext cx="809261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indent="-2667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indent="-2667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indent="-2667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indent="-2667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indent="-2667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indent="-2667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indent="-2667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indent="-2667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Column">
  <p:cSld name="CUSTOM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469025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Google Shape;88;p23"/>
          <p:cNvSpPr/>
          <p:nvPr/>
        </p:nvSpPr>
        <p:spPr>
          <a:xfrm>
            <a:off x="469025" y="1083775"/>
            <a:ext cx="821037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Google Shape;89;p23"/>
          <p:cNvSpPr/>
          <p:nvPr/>
        </p:nvSpPr>
        <p:spPr>
          <a:xfrm>
            <a:off x="469003" y="489950"/>
            <a:ext cx="3541048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23"/>
          <p:cNvSpPr/>
          <p:nvPr/>
        </p:nvSpPr>
        <p:spPr>
          <a:xfrm>
            <a:off x="4841000" y="2498625"/>
            <a:ext cx="383630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p23"/>
          <p:cNvSpPr/>
          <p:nvPr/>
        </p:nvSpPr>
        <p:spPr>
          <a:xfrm>
            <a:off x="4841000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Google Shape;92;p23"/>
          <p:cNvSpPr/>
          <p:nvPr/>
        </p:nvSpPr>
        <p:spPr>
          <a:xfrm>
            <a:off x="469025" y="3269525"/>
            <a:ext cx="383630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lumn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/>
        </p:nvSpPr>
        <p:spPr>
          <a:xfrm>
            <a:off x="469025" y="1083775"/>
            <a:ext cx="8184726" cy="1002302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b="0" i="0" lang="en" sz="28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b="0" i="0" lang="en" sz="2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b="0" i="0" sz="2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469025" y="3269525"/>
            <a:ext cx="2460126" cy="151804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Google Shape;96;p24"/>
          <p:cNvSpPr/>
          <p:nvPr/>
        </p:nvSpPr>
        <p:spPr>
          <a:xfrm>
            <a:off x="469031" y="2466975"/>
            <a:ext cx="2460126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3345275" y="3261725"/>
            <a:ext cx="2458992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24"/>
          <p:cNvSpPr/>
          <p:nvPr/>
        </p:nvSpPr>
        <p:spPr>
          <a:xfrm>
            <a:off x="3345273" y="2463626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Google Shape;99;p24"/>
          <p:cNvSpPr/>
          <p:nvPr/>
        </p:nvSpPr>
        <p:spPr>
          <a:xfrm>
            <a:off x="6193600" y="3261725"/>
            <a:ext cx="2460126" cy="151918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4"/>
          <p:cNvSpPr/>
          <p:nvPr/>
        </p:nvSpPr>
        <p:spPr>
          <a:xfrm>
            <a:off x="6220375" y="2460275"/>
            <a:ext cx="2458992" cy="593838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469007" y="489950"/>
            <a:ext cx="3036225" cy="356060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b="0" i="0" sz="1800" u="none" cap="none" strike="noStrik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Column">
  <p:cSld name="CUSTOM_2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536150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536150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Google Shape;105;p2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25"/>
          <p:cNvSpPr/>
          <p:nvPr/>
        </p:nvSpPr>
        <p:spPr>
          <a:xfrm>
            <a:off x="26196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8" name="Google Shape;108;p25"/>
          <p:cNvSpPr/>
          <p:nvPr/>
        </p:nvSpPr>
        <p:spPr>
          <a:xfrm>
            <a:off x="26196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71802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Google Shape;110;p25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1" name="Google Shape;111;p25"/>
          <p:cNvSpPr/>
          <p:nvPr/>
        </p:nvSpPr>
        <p:spPr>
          <a:xfrm>
            <a:off x="471802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6816375" y="218193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Google Shape;113;p25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4" name="Google Shape;114;p25"/>
          <p:cNvSpPr/>
          <p:nvPr/>
        </p:nvSpPr>
        <p:spPr>
          <a:xfrm>
            <a:off x="6816375" y="252797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/>
          <p:nvPr/>
        </p:nvSpPr>
        <p:spPr>
          <a:xfrm>
            <a:off x="536150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536150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Google Shape;118;p25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9" name="Google Shape;119;p25"/>
          <p:cNvSpPr/>
          <p:nvPr/>
        </p:nvSpPr>
        <p:spPr>
          <a:xfrm>
            <a:off x="26196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Google Shape;120;p25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1" name="Google Shape;121;p25"/>
          <p:cNvSpPr/>
          <p:nvPr/>
        </p:nvSpPr>
        <p:spPr>
          <a:xfrm>
            <a:off x="26196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71802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4" name="Google Shape;124;p25"/>
          <p:cNvSpPr/>
          <p:nvPr/>
        </p:nvSpPr>
        <p:spPr>
          <a:xfrm>
            <a:off x="471802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6816375" y="3524088"/>
            <a:ext cx="1834619" cy="22761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b="0" i="0" sz="1000" u="none" cap="none" strike="noStrik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Google Shape;126;p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7" name="Google Shape;127;p25"/>
          <p:cNvSpPr/>
          <p:nvPr/>
        </p:nvSpPr>
        <p:spPr>
          <a:xfrm>
            <a:off x="6816375" y="3870120"/>
            <a:ext cx="1834619" cy="84877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b="0" i="0" sz="10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0337" l="0" r="0" t="0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5361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26196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6801475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4717950" y="557454"/>
            <a:ext cx="1834619" cy="29354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b="0" i="0" sz="14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Google Shape;135;p2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6" name="Google Shape;136;p2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7" name="Google Shape;137;p25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8" name="Google Shape;138;p25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cap="rnd" cmpd="sng" w="9525">
            <a:solidFill>
              <a:srgbClr val="BCBEC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xes Slide">
  <p:cSld name="CUSTOM_1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457359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857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Google Shape;143;p26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4" name="Google Shape;144;p26"/>
          <p:cNvSpPr/>
          <p:nvPr/>
        </p:nvSpPr>
        <p:spPr>
          <a:xfrm>
            <a:off x="6415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33547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3483123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Google Shape;148;p26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9" name="Google Shape;149;p26"/>
          <p:cNvSpPr/>
          <p:nvPr/>
        </p:nvSpPr>
        <p:spPr>
          <a:xfrm>
            <a:off x="3538933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6252158" y="1347812"/>
            <a:ext cx="2434482" cy="2447869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295269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6380522" y="1522982"/>
            <a:ext cx="21777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Google Shape;153;p26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cap="rnd" cmpd="sng" w="9525">
            <a:solidFill>
              <a:srgbClr val="E6E7E8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4" name="Google Shape;154;p26"/>
          <p:cNvSpPr/>
          <p:nvPr/>
        </p:nvSpPr>
        <p:spPr>
          <a:xfrm>
            <a:off x="6436332" y="2167111"/>
            <a:ext cx="2066106" cy="1378502"/>
          </a:xfrm>
          <a:custGeom>
            <a:rect b="b" l="l" r="r" t="t"/>
            <a:pathLst>
              <a:path extrusionOk="0" h="21599" w="21599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-Image Normal">
  <p:cSld name="CUSTOM_1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b="0" i="0" sz="28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b="1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b="0" i="0" sz="11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486668" y="359490"/>
            <a:ext cx="2423304" cy="22770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86668" y="4452635"/>
            <a:ext cx="3240378" cy="333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Image Slide">
  <p:cSld name="CUSTOM_1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/>
          <p:nvPr/>
        </p:nvSpPr>
        <p:spPr>
          <a:xfrm>
            <a:off x="632594" y="4102372"/>
            <a:ext cx="2438905" cy="333720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640407" y="705146"/>
            <a:ext cx="2423304" cy="159617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4874790" y="4103488"/>
            <a:ext cx="2438905" cy="3348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b="0" i="0" lang="en" sz="11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b="0" i="0" sz="11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4882604" y="707379"/>
            <a:ext cx="2423304" cy="158483"/>
          </a:xfrm>
          <a:custGeom>
            <a:rect b="b" l="l" r="r" t="t"/>
            <a:pathLst>
              <a:path extrusionOk="0" h="21599" w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b="0" i="0" sz="15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CUSTOM_1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CUSTOM_1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b="0" i="0" sz="4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 Slide">
  <p:cSld name="CUSTOM_17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b="0" i="0" sz="2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white">
  <p:cSld name="CUSTOM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ver blue" type="titleOnly">
  <p:cSld name="TITLE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Slide">
  <p:cSld name="CUSTOM_18">
    <p:bg>
      <p:bgPr>
        <a:solidFill>
          <a:srgbClr val="29526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/>
          <p:nvPr/>
        </p:nvSpPr>
        <p:spPr>
          <a:xfrm>
            <a:off x="469021" y="2179413"/>
            <a:ext cx="8210374" cy="7846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b="0" i="0" lang="en" sz="56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b="0" i="0" sz="10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2676525" y="3243775"/>
            <a:ext cx="3790948" cy="66155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b="0" i="0" sz="14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b="0" i="0" sz="1200" u="none" cap="none" strike="noStrik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2676525" y="4634425"/>
            <a:ext cx="3790948" cy="347274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b="0" i="0" lang="en" sz="1200" u="none" cap="none" strike="noStrik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n" sz="1200" u="none" cap="none" strike="noStrik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b="0" i="0" sz="12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2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5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Google Shape;197;p35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5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Google Shape;199;p35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b="0" i="0" sz="9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Google Shape;201;p35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5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Google Shape;204;p35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Google Shape;206;p35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35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35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5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Google Shape;212;p35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35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35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Google Shape;216;p35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35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Google Shape;218;p35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35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0" name="Google Shape;220;p3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1" name="Google Shape;221;p35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2" name="Google Shape;222;p35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fmla="val 0" name="adj"/>
            </a:avLst>
          </a:prstGeom>
          <a:solidFill>
            <a:srgbClr val="2952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fmla="val 0" name="adj"/>
            </a:avLst>
          </a:prstGeom>
          <a:solidFill>
            <a:srgbClr val="59A1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b="0" i="0" sz="10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fmla="val 0" name="adj"/>
            </a:avLst>
          </a:prstGeom>
          <a:solidFill>
            <a:srgbClr val="40D7C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b="0" i="0" sz="1000" u="none" cap="none" strike="noStrik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" name="Google Shape;233;p35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b="0" i="0" sz="1100" u="none" cap="none" strike="noStrik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b="0" i="0" sz="1100" u="none" cap="none" strike="noStrik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b="0" i="0" sz="1100" u="none" cap="none" strike="noStrik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35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0" name="Google Shape;240;p3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1" name="Google Shape;241;p35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2" name="Google Shape;242;p35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cap="flat" cmpd="sng" w="9525">
            <a:solidFill>
              <a:srgbClr val="939598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6" name="Google Shape;276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" name="Google Shape;277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526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466825" y="2455554"/>
            <a:ext cx="8210374" cy="2099952"/>
          </a:xfrm>
          <a:custGeom>
            <a:rect b="b" l="l" r="r" t="t"/>
            <a:pathLst>
              <a:path extrusionOk="0" h="21600" w="21599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MARKETING ATTRIBUTION 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800" u="none" cap="none" strike="noStrike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Lainnar Valencia Marin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July 12, 2023</a:t>
            </a:r>
            <a:endParaRPr b="0" i="0" sz="2800" u="none" cap="none" strike="noStrike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0"/>
          </a:srgbClr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WHAT IS THE USER JOURNEY?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/>
        </p:nvSpPr>
        <p:spPr>
          <a:xfrm>
            <a:off x="311700" y="137700"/>
            <a:ext cx="8520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Recommendation </a:t>
            </a: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 Invesment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58"/>
          <p:cNvSpPr txBox="1"/>
          <p:nvPr/>
        </p:nvSpPr>
        <p:spPr>
          <a:xfrm>
            <a:off x="177975" y="719300"/>
            <a:ext cx="8520600" cy="1008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Since the company can only invest in 5 campaigns, my recommendation is to invest in (1) interview-with-cool-tshirts-founder, (2)retargetting-ad, (3)weekly-newsletter, (4)ten-crazy-cool-tshirts-facts and (5)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Getting-to-know-cool-tshirts. Because they generate 65% of sales.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8"/>
          <p:cNvSpPr txBox="1"/>
          <p:nvPr/>
        </p:nvSpPr>
        <p:spPr>
          <a:xfrm>
            <a:off x="177975" y="1862300"/>
            <a:ext cx="2206200" cy="322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/*SQL CODE*/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WITH first_touch AS (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    MIN(timestamp) as first_touch_at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GROUP BY user_id), ft_2 AS(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SELECT ft.user_id,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ft.first_touch_at,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pv.utm_source AS 'first_touch_utm_source',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		pv.utm_campaign AS 'first_touch_utm_campaign'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FROM first_touch ft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AND ft.first_touch_at = pv.timestamp),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last_touch AS (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WHERE page_name = '4 - purchase'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GROUP BY user_id), ft_3 AS(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SELECT lt.user_id,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lt.last_touch_at,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pv.utm_source as 'last_touch_utm_source',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		pv.utm_campaign as 'last_touch_utm_campaign'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FROM last_touch lt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    AND lt.last_touch_at = pv.timestamp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SELECT first_touch_utm_campaign, last_touch_utm_campaign, COUNT(*)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FROM ft_2  JOIN ft_3 ON ft_2.user_id = ft_3.user_id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500">
                <a:latin typeface="Courier New"/>
                <a:ea typeface="Courier New"/>
                <a:cs typeface="Courier New"/>
                <a:sym typeface="Courier New"/>
              </a:rPr>
              <a:t>ORDER BY 2 DESC;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62" name="Google Shape;362;p58"/>
          <p:cNvGraphicFramePr/>
          <p:nvPr/>
        </p:nvGraphicFramePr>
        <p:xfrm>
          <a:off x="2468575" y="198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{EE4AFE80-F656-44B9-8E60-945E6539A593}</a:tableStyleId>
              </a:tblPr>
              <a:tblGrid>
                <a:gridCol w="1229275"/>
                <a:gridCol w="1229275"/>
                <a:gridCol w="1148350"/>
                <a:gridCol w="1244425"/>
              </a:tblGrid>
              <a:tr h="1102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FFFFFF"/>
                          </a:solidFill>
                        </a:rPr>
                        <a:t>Query Results</a:t>
                      </a:r>
                      <a:endParaRPr b="1" sz="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4F7B"/>
                    </a:solidFill>
                  </a:tcPr>
                </a:tc>
                <a:tc hMerge="1"/>
                <a:tc hMerge="1"/>
                <a:tc hMerge="1"/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19191A"/>
                          </a:solidFill>
                        </a:rPr>
                        <a:t>first_touch_utm_campaign</a:t>
                      </a:r>
                      <a:endParaRPr b="1" sz="500">
                        <a:solidFill>
                          <a:srgbClr val="19191A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19191A"/>
                          </a:solidFill>
                        </a:rPr>
                        <a:t>last_touch_utm_campaign</a:t>
                      </a:r>
                      <a:endParaRPr b="1" sz="500">
                        <a:solidFill>
                          <a:srgbClr val="19191A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19191A"/>
                          </a:solidFill>
                        </a:rPr>
                        <a:t>last_touch_purchase</a:t>
                      </a:r>
                      <a:endParaRPr b="1" sz="500">
                        <a:solidFill>
                          <a:srgbClr val="19191A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19191A"/>
                          </a:solidFill>
                        </a:rPr>
                        <a:t>Invest?</a:t>
                      </a:r>
                      <a:endParaRPr b="1" sz="500">
                        <a:solidFill>
                          <a:srgbClr val="19191A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interview-with-cool-tshirts-founder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retargetting-ad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38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interview-with-cool-tshirts-founder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weekly-newsletter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37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ten-crazy-cool-tshirts-facts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weekly-newsletter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36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getting-to-know-cool-tshirts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retargetting-ad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35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ten-crazy-cool-tshirts-facts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retargetting-ad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35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getting-to-know-cool-tshirts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weekly-newsletter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29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interview-with-cool-tshirts-founder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paid-search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19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getting-to-know-cool-tshirts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retargetting-campaign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18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interview-with-cool-tshirts-founder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retargetting-campaign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17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ten-crazy-cool-tshirts-facts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paid-search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16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cool-tshirts-search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weekly-newsletter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13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ten-crazy-cool-tshirts-facts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retargetting-campaign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13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getting-to-know-cool-tshirts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paid-search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12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646466"/>
                          </a:solidFill>
                        </a:rPr>
                        <a:t>getting-to-know-cool-tshirts</a:t>
                      </a:r>
                      <a:endParaRPr b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646466"/>
                          </a:solidFill>
                        </a:rPr>
                        <a:t>getting-to-know-cool-tshirts</a:t>
                      </a:r>
                      <a:endParaRPr b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646466"/>
                          </a:solidFill>
                        </a:rPr>
                        <a:t>8</a:t>
                      </a:r>
                      <a:endParaRPr b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646466"/>
                          </a:solidFill>
                        </a:rPr>
                        <a:t>ten-crazy-cool-tshirts-facts</a:t>
                      </a:r>
                      <a:endParaRPr b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646466"/>
                          </a:solidFill>
                        </a:rPr>
                        <a:t>ten-crazy-cool-tshirts-facts</a:t>
                      </a:r>
                      <a:endParaRPr b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646466"/>
                          </a:solidFill>
                        </a:rPr>
                        <a:t>8</a:t>
                      </a:r>
                      <a:endParaRPr b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646466"/>
                          </a:solidFill>
                        </a:rPr>
                        <a:t>interview-with-cool-tshirts-founder</a:t>
                      </a:r>
                      <a:endParaRPr b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646466"/>
                          </a:solidFill>
                        </a:rPr>
                        <a:t>interview-with-cool-tshirts-founder</a:t>
                      </a:r>
                      <a:endParaRPr b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646466"/>
                          </a:solidFill>
                        </a:rPr>
                        <a:t>7</a:t>
                      </a:r>
                      <a:endParaRPr b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cool-tshirts-search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retargetting-campaign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6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cool-tshirts-search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paid-search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5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cool-tshirts-search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retargetting-ad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5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cool-tshirts-search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cool-tshirts-search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2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>
                          <a:solidFill>
                            <a:srgbClr val="646466"/>
                          </a:solidFill>
                        </a:rPr>
                        <a:t>NO</a:t>
                      </a:r>
                      <a:endParaRPr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getting-to-know-cool-tshirts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ten-crazy-cool-tshirts-facts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1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  <a:tr h="1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ten-crazy-cool-tshirts-facts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getting-to-know-cool-tshirts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1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500">
                          <a:solidFill>
                            <a:srgbClr val="646466"/>
                          </a:solidFill>
                        </a:rPr>
                        <a:t>Yes</a:t>
                      </a:r>
                      <a:endParaRPr b="1" i="1" sz="500">
                        <a:solidFill>
                          <a:srgbClr val="646466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5FA"/>
                    </a:solidFill>
                  </a:tcPr>
                </a:tc>
              </a:tr>
            </a:tbl>
          </a:graphicData>
        </a:graphic>
      </p:graphicFrame>
      <p:sp>
        <p:nvSpPr>
          <p:cNvPr id="363" name="Google Shape;363;p58"/>
          <p:cNvSpPr txBox="1"/>
          <p:nvPr/>
        </p:nvSpPr>
        <p:spPr>
          <a:xfrm>
            <a:off x="7404300" y="2856425"/>
            <a:ext cx="174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YES	235	65,10%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	126	34,90%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TOTAL	361	100,00%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95269"/>
                </a:solidFill>
              </a:rPr>
              <a:t>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311700" y="976000"/>
            <a:ext cx="80613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Company and marketing campaigns</a:t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AutoNum type="arabicPeriod"/>
            </a:pPr>
            <a:r>
              <a:rPr b="0" i="0" lang="en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AutoNum type="arabicPeriod"/>
            </a:pPr>
            <a:r>
              <a:rPr b="0" i="0" lang="en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 can re-invest in 5 campaigns. Which should they pick and why?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2"/>
          </a:srgbClr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COMPANY AND MARKETING CAMPAIGN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/>
        </p:nvSpPr>
        <p:spPr>
          <a:xfrm>
            <a:off x="311700" y="137700"/>
            <a:ext cx="8520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177975" y="719300"/>
            <a:ext cx="8520600" cy="1230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E101A"/>
                </a:solidFill>
              </a:rPr>
              <a:t>CoolTShirts is an innovative apparel shop running a bunch of marketing campaigns. This project will answer questions about how effective these campaigns are and some recommendations for the next round of campaigns.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E101A"/>
                </a:solidFill>
              </a:rPr>
              <a:t>Campaign information: </a:t>
            </a:r>
            <a:r>
              <a:rPr lang="en" sz="1100">
                <a:solidFill>
                  <a:srgbClr val="0E101A"/>
                </a:solidFill>
              </a:rPr>
              <a:t>the company is implementing eight campaigns and uses six sources. Every campaign uses a different source, except for the campaigns paid-search and cool-tshirts-search, which both use Google. The traffic of these campaigns are landing on four pages of CoolTShirts.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51"/>
          <p:cNvSpPr txBox="1"/>
          <p:nvPr/>
        </p:nvSpPr>
        <p:spPr>
          <a:xfrm>
            <a:off x="610850" y="2204300"/>
            <a:ext cx="3008100" cy="28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*SQL CODE*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LIMIT 2;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DISTINCT utm_campaign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DISTINCT utm_source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DISTINCT utm_campaign, utm_source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page_visits;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DISTINCT page_name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page_visits;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575" y="2126400"/>
            <a:ext cx="3786299" cy="29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4056">
            <a:alpha val="82350"/>
          </a:srgbClr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WHAT IS THE USER JOURNEY?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/>
        </p:nvSpPr>
        <p:spPr>
          <a:xfrm>
            <a:off x="339075" y="144550"/>
            <a:ext cx="8520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53"/>
          <p:cNvSpPr txBox="1"/>
          <p:nvPr/>
        </p:nvSpPr>
        <p:spPr>
          <a:xfrm>
            <a:off x="177975" y="1115975"/>
            <a:ext cx="8520600" cy="518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Campaign information: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following table shows the number of first touches each campaign is responsible for.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53"/>
          <p:cNvSpPr txBox="1"/>
          <p:nvPr/>
        </p:nvSpPr>
        <p:spPr>
          <a:xfrm>
            <a:off x="177975" y="1862300"/>
            <a:ext cx="3529200" cy="3048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/*SQL CODE*/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first_touch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MIN(timestamp) as first_touch_at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 ft_2 AS(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ft.user_id,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ft.first_touch_at,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		pv.utm_campaign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first_touch ft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ft.first_touch_at = pv.timestamp)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ft_2.utm_campaign, COUNT(*) AS 'No_first_touch'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ft_2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ORDER BY 2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875" y="2476000"/>
            <a:ext cx="5043799" cy="940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/>
        </p:nvSpPr>
        <p:spPr>
          <a:xfrm>
            <a:off x="339075" y="144550"/>
            <a:ext cx="8520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54"/>
          <p:cNvSpPr txBox="1"/>
          <p:nvPr/>
        </p:nvSpPr>
        <p:spPr>
          <a:xfrm>
            <a:off x="311700" y="759200"/>
            <a:ext cx="8520600" cy="533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Campaign information: 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following table shows how many last touches each campaign is responsible for.</a:t>
            </a:r>
            <a:endParaRPr sz="13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177975" y="1862300"/>
            <a:ext cx="3529200" cy="3048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/*SQL CODE*/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 ft_2 AS(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ft.user_id,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ft.last_touch_at,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		pv.utm_campaign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last_touch ft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ft.last_touch_at = pv.timestamp)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ft_2.utm_campaign, COUNT(*) AS 'No_last_touch'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ft_2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ORDER BY 2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125" y="2414475"/>
            <a:ext cx="4877276" cy="16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/>
        </p:nvSpPr>
        <p:spPr>
          <a:xfrm>
            <a:off x="339075" y="144550"/>
            <a:ext cx="8520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b="1" i="0" sz="2400" u="none" cap="none" strike="noStrik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205350" y="843350"/>
            <a:ext cx="8520600" cy="552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Campaign information:</a:t>
            </a: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following table shows how many visitors make a purchase.</a:t>
            </a:r>
            <a:endParaRPr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978225" y="1882800"/>
            <a:ext cx="3529200" cy="3048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/*SQL CODE*/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COUNT (DISTINCT user_id) AS 'visitors_purchase'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WHERE page_name = '4 - purchase';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850" y="2800950"/>
            <a:ext cx="172402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/>
        </p:nvSpPr>
        <p:spPr>
          <a:xfrm>
            <a:off x="339075" y="144550"/>
            <a:ext cx="8520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6"/>
          <p:cNvSpPr txBox="1"/>
          <p:nvPr/>
        </p:nvSpPr>
        <p:spPr>
          <a:xfrm>
            <a:off x="205350" y="843350"/>
            <a:ext cx="8520600" cy="914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0162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Campaign information: The following table shows how many last touches each campaign is responsible for on the purchase page.</a:t>
            </a:r>
            <a:endParaRPr sz="1100">
              <a:solidFill>
                <a:srgbClr val="10162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56"/>
          <p:cNvSpPr txBox="1"/>
          <p:nvPr/>
        </p:nvSpPr>
        <p:spPr>
          <a:xfrm>
            <a:off x="177975" y="1862300"/>
            <a:ext cx="3529200" cy="3048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/*SQL CODE*/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WHERE page_name = '4 - purchase'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GROUP BY user_id), ft_2 AS(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ft.user_id,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ft.last_touch_at,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pv.utm_source,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		pv.utm_campaign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last_touch ft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JOIN page_visits pv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AND ft.last_touch_at = pv.timestamp) 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SELECT ft_2.utm_campaign, COUNT(*) AS 'No_last_touch'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FROM ft_2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ORDER BY 2 DESC;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100" y="2495550"/>
            <a:ext cx="3606476" cy="12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